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78" r:id="rId3"/>
    <p:sldId id="306" r:id="rId4"/>
    <p:sldId id="339" r:id="rId5"/>
    <p:sldId id="340" r:id="rId6"/>
    <p:sldId id="341" r:id="rId7"/>
    <p:sldId id="345" r:id="rId8"/>
    <p:sldId id="346" r:id="rId9"/>
    <p:sldId id="347" r:id="rId10"/>
    <p:sldId id="352" r:id="rId11"/>
    <p:sldId id="353" r:id="rId12"/>
    <p:sldId id="354" r:id="rId13"/>
    <p:sldId id="355" r:id="rId14"/>
    <p:sldId id="356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1" r:id="rId28"/>
    <p:sldId id="372" r:id="rId29"/>
    <p:sldId id="370" r:id="rId30"/>
    <p:sldId id="373" r:id="rId31"/>
    <p:sldId id="374" r:id="rId32"/>
    <p:sldId id="375" r:id="rId33"/>
    <p:sldId id="378" r:id="rId34"/>
    <p:sldId id="376" r:id="rId35"/>
    <p:sldId id="377" r:id="rId36"/>
    <p:sldId id="381" r:id="rId37"/>
    <p:sldId id="382" r:id="rId3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2666365" y="-2668905"/>
            <a:ext cx="6870065" cy="12211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71245" y="911582"/>
            <a:ext cx="1278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</a:t>
            </a: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04560" y="3584575"/>
            <a:ext cx="5004435" cy="1471930"/>
          </a:xfrm>
        </p:spPr>
        <p:txBody>
          <a:bodyPr anchor="ctr" anchorCtr="0"/>
          <a:lstStyle>
            <a:lvl1pPr algn="r" eaLnBrk="1" fontAlgn="auto" latinLnBrk="0" hangingPunct="1">
              <a:lnSpc>
                <a:spcPct val="11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 hasCustomPrompt="1"/>
          </p:nvPr>
        </p:nvSpPr>
        <p:spPr>
          <a:xfrm>
            <a:off x="7886700" y="5287645"/>
            <a:ext cx="3122295" cy="487680"/>
          </a:xfrm>
        </p:spPr>
        <p:txBody>
          <a:bodyPr anchor="ctr" anchorCtr="0"/>
          <a:lstStyle>
            <a:lvl1pPr marL="0" indent="0" algn="r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40592" y="404151"/>
            <a:ext cx="4089304" cy="6050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419374" y="4532618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1494972" y="5177811"/>
            <a:ext cx="248636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3006052" y="5253906"/>
            <a:ext cx="105085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  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3700" y="710565"/>
            <a:ext cx="1323975" cy="5429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25515" y="1812925"/>
            <a:ext cx="521970" cy="579120"/>
          </a:xfrm>
        </p:spPr>
        <p:txBody>
          <a:bodyPr anchor="ctr" anchorCtr="0"/>
          <a:lstStyle>
            <a:lvl1pPr algn="l" fontAlgn="ctr">
              <a:defRPr sz="2000"/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</p:nvPr>
        </p:nvSpPr>
        <p:spPr>
          <a:xfrm>
            <a:off x="6547485" y="1815465"/>
            <a:ext cx="3987800" cy="576580"/>
          </a:xfrm>
        </p:spPr>
        <p:txBody>
          <a:bodyPr anchor="ctr" anchorCtr="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641985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0"/>
            <a:ext cx="471170" cy="1205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45" y="6146165"/>
            <a:ext cx="12183110" cy="438150"/>
            <a:chOff x="7" y="9184"/>
            <a:chExt cx="19186" cy="690"/>
          </a:xfrm>
        </p:grpSpPr>
        <p:sp>
          <p:nvSpPr>
            <p:cNvPr id="8" name="矩形 7"/>
            <p:cNvSpPr/>
            <p:nvPr userDrawn="1"/>
          </p:nvSpPr>
          <p:spPr>
            <a:xfrm>
              <a:off x="7" y="9490"/>
              <a:ext cx="14173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427" y="9184"/>
              <a:ext cx="1686" cy="691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16359" y="9490"/>
              <a:ext cx="2835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10876419" y="284746"/>
            <a:ext cx="823595" cy="45847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p>
            <a:pPr algn="ctr"/>
            <a:fld id="{260E2A6B-A809-4840-BF14-8648BC0BDF87}" type="slidenum">
              <a:rPr lang="id-ID" sz="1200" b="0" i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</a:fld>
            <a:r>
              <a:rPr lang="id-ID" sz="18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  <a:t>  </a:t>
            </a:r>
            <a:endParaRPr lang="id-ID" sz="1800" b="0" i="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Montserrat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485" y="2390775"/>
            <a:ext cx="9003665" cy="3449955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lang="en-US" dirty="0" smtClean="0"/>
          </a:p>
          <a:p>
            <a:pPr lvl="1"/>
            <a:r>
              <a:rPr lang="zh-CN" altLang="en-US">
                <a:sym typeface="+mn-ea"/>
              </a:rPr>
              <a:t>第二级</a:t>
            </a:r>
            <a:endParaRPr lang="en-US" dirty="0" smtClean="0"/>
          </a:p>
          <a:p>
            <a:pPr lvl="2"/>
            <a:r>
              <a:rPr lang="zh-CN" altLang="en-US">
                <a:sym typeface="+mn-ea"/>
              </a:rPr>
              <a:t>第三级</a:t>
            </a:r>
            <a:endParaRPr lang="en-US" dirty="0" smtClean="0"/>
          </a:p>
          <a:p>
            <a:pPr lvl="3"/>
            <a:r>
              <a:rPr lang="zh-CN" altLang="en-US">
                <a:sym typeface="+mn-ea"/>
              </a:rPr>
              <a:t>第四级</a:t>
            </a:r>
            <a:endParaRPr lang="en-US" dirty="0" smtClean="0"/>
          </a:p>
          <a:p>
            <a:pPr lvl="4"/>
            <a:r>
              <a:rPr lang="en-US" dirty="0"/>
              <a:t>第五级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594485" y="816610"/>
            <a:ext cx="9003665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6730" y="3584575"/>
            <a:ext cx="5422265" cy="1471930"/>
          </a:xfrm>
        </p:spPr>
        <p:txBody>
          <a:bodyPr/>
          <a:p>
            <a:r>
              <a:rPr lang="en-US"/>
              <a:t>WebGL</a:t>
            </a:r>
            <a:r>
              <a:rPr lang="zh-CN" altLang="en-US"/>
              <a:t>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86700" y="5157470"/>
            <a:ext cx="3122295" cy="487680"/>
          </a:xfrm>
        </p:spPr>
        <p:txBody>
          <a:bodyPr/>
          <a:p>
            <a:r>
              <a:rPr lang="zh-CN" altLang="en-US"/>
              <a:t>我是董美琪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846195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准备纹理图像   </a:t>
            </a:r>
            <a:r>
              <a:rPr lang="en-US" altLang="zh-CN"/>
              <a:t>---</a:t>
            </a:r>
            <a:r>
              <a:rPr lang="zh-CN" altLang="en-US"/>
              <a:t>》 </a:t>
            </a:r>
            <a:r>
              <a:rPr lang="en-US" altLang="zh-CN"/>
              <a:t>new Image()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配置纹理映射方式</a:t>
            </a:r>
            <a:r>
              <a:rPr lang="en-US" altLang="zh-CN"/>
              <a:t>----</a:t>
            </a:r>
            <a:r>
              <a:rPr lang="zh-CN" altLang="en-US"/>
              <a:t>》  将纹理图像如何放置在图形上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加载纹理图像，并且对其配置，以在</a:t>
            </a:r>
            <a:r>
              <a:rPr lang="en-US" altLang="zh-CN"/>
              <a:t>webgl</a:t>
            </a:r>
            <a:r>
              <a:rPr lang="zh-CN" altLang="en-US"/>
              <a:t>中使用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在片元着色器中将相应的纹素从纹理中取出， 并将纹素的颜色赋给片元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注意：  纹理图像的使用需要打开服务器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758940" y="4177030"/>
            <a:ext cx="2572385" cy="1771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9575" y="4177030"/>
            <a:ext cx="2571750" cy="1771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1329055"/>
            <a:ext cx="4843780" cy="3747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40" y="1666240"/>
            <a:ext cx="6404610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简单的添加纹理程序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850390"/>
            <a:ext cx="67151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455150" cy="75882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前两步</a:t>
            </a:r>
            <a:endParaRPr lang="zh-CN" altLang="en-US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0295" y="1511300"/>
            <a:ext cx="5873750" cy="450215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顶点着色器中接收顶点的纹理坐标，光栅化后传递给片元着色器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片元着色器根据片元的纹理坐标，从纹理图像中抽取出纹素颜色赋给当前片元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取样器类型： </a:t>
            </a:r>
            <a:r>
              <a:rPr lang="en-US" altLang="zh-CN"/>
              <a:t>sampler2D </a:t>
            </a:r>
            <a:r>
              <a:rPr lang="zh-CN" altLang="en-US"/>
              <a:t>、</a:t>
            </a:r>
            <a:r>
              <a:rPr lang="en-US" altLang="zh-CN"/>
              <a:t>samplerCube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取样器只能是</a:t>
            </a:r>
            <a:r>
              <a:rPr lang="en-US" altLang="zh-CN"/>
              <a:t>uniform</a:t>
            </a:r>
            <a:r>
              <a:rPr lang="zh-CN" altLang="en-US"/>
              <a:t>变量</a:t>
            </a:r>
            <a:endParaRPr lang="zh-CN" altLang="en-US"/>
          </a:p>
          <a:p>
            <a:r>
              <a:rPr lang="zh-CN" altLang="en-US"/>
              <a:t>注</a:t>
            </a:r>
            <a:r>
              <a:rPr lang="en-US" altLang="zh-CN"/>
              <a:t>: </a:t>
            </a:r>
            <a:r>
              <a:rPr lang="zh-CN" altLang="en-US"/>
              <a:t>唯一能赋值给取样器变量的是纹理单元编号，必须使用</a:t>
            </a:r>
            <a:r>
              <a:rPr lang="en-US" altLang="zh-CN"/>
              <a:t>gl.uniform1i()</a:t>
            </a:r>
            <a:r>
              <a:rPr lang="zh-CN" altLang="en-US"/>
              <a:t>赋值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0" y="865505"/>
            <a:ext cx="5105400" cy="53047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设置顶点的纹理坐标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725" y="1570990"/>
            <a:ext cx="8677275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</a:t>
            </a:r>
            <a:r>
              <a:rPr lang="zh-CN" altLang="en-US"/>
              <a:t>配置和加载纹理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创建纹理对象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" y="3647440"/>
            <a:ext cx="7943850" cy="238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05" y="285115"/>
            <a:ext cx="634365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删除纹理对象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2519045"/>
            <a:ext cx="8201025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2492375"/>
            <a:ext cx="820102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为</a:t>
            </a:r>
            <a:r>
              <a:rPr lang="en-US" altLang="zh-CN"/>
              <a:t>webgl</a:t>
            </a:r>
            <a:r>
              <a:rPr lang="zh-CN" altLang="en-US"/>
              <a:t>配置纹理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7980" y="1765935"/>
            <a:ext cx="9144000" cy="4432300"/>
          </a:xfrm>
        </p:spPr>
        <p:txBody>
          <a:bodyPr>
            <a:norm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）图片坐标轴旋转（延</a:t>
            </a:r>
            <a:r>
              <a:rPr lang="en-US" altLang="zh-CN"/>
              <a:t>y</a:t>
            </a:r>
            <a:r>
              <a:rPr lang="zh-CN" altLang="en-US"/>
              <a:t>轴旋转）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）配置纹理参数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）配置纹理图像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）图像延</a:t>
            </a:r>
            <a:r>
              <a:rPr lang="en-US" altLang="zh-CN"/>
              <a:t>y</a:t>
            </a:r>
            <a:r>
              <a:rPr lang="zh-CN" altLang="en-US"/>
              <a:t>轴旋转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570" y="-98425"/>
            <a:ext cx="5867400" cy="3105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80" y="2515870"/>
            <a:ext cx="936307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片元着色器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9505" y="3616960"/>
            <a:ext cx="6934200" cy="2667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387475"/>
            <a:ext cx="9144000" cy="2853055"/>
          </a:xfrm>
        </p:spPr>
        <p:txBody>
          <a:bodyPr/>
          <a:p>
            <a:r>
              <a:rPr lang="en-US" altLang="zh-CN"/>
              <a:t>webgl</a:t>
            </a:r>
            <a:r>
              <a:rPr lang="zh-CN" altLang="en-US"/>
              <a:t>通过一种称作纹理单元的机制来同时使用多个纹理，每个纹理单元有一个单元编号来管理一张纹理图像。即使你的程序只需要一个纹理，也需要为其指定一个纹理单元。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系统支持纹理单元的个数取决于硬件和浏览器的</a:t>
            </a:r>
            <a:r>
              <a:rPr lang="en-US" altLang="zh-CN"/>
              <a:t>webgl</a:t>
            </a:r>
            <a:r>
              <a:rPr lang="zh-CN" altLang="en-US"/>
              <a:t>实现，但再默认情况下，</a:t>
            </a:r>
            <a:r>
              <a:rPr lang="en-US" altLang="zh-CN"/>
              <a:t>webgl</a:t>
            </a:r>
            <a:r>
              <a:rPr lang="zh-CN" altLang="en-US"/>
              <a:t>支持</a:t>
            </a:r>
            <a:r>
              <a:rPr lang="en-US" altLang="zh-CN"/>
              <a:t>8</a:t>
            </a:r>
            <a:r>
              <a:rPr lang="zh-CN" altLang="en-US"/>
              <a:t>个纹理单元，一些其他的系统支持的更多。内置变量</a:t>
            </a:r>
            <a:r>
              <a:rPr lang="en-US" altLang="zh-CN"/>
              <a:t>gl.TEXTURE0,</a:t>
            </a:r>
            <a:endParaRPr lang="en-US" altLang="zh-CN"/>
          </a:p>
          <a:p>
            <a:r>
              <a:rPr lang="en-US" altLang="zh-CN"/>
              <a:t>gl.TEXTURE1...... gl.TEXTURE7</a:t>
            </a:r>
            <a:r>
              <a:rPr lang="zh-CN" altLang="en-US"/>
              <a:t>各表示一个纹理单元。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2365" y="1329055"/>
            <a:ext cx="8933180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4476115"/>
            <a:ext cx="9382125" cy="176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5" y="1351915"/>
            <a:ext cx="900112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7205" y="2152015"/>
            <a:ext cx="73914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1850390"/>
            <a:ext cx="943927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pname</a:t>
            </a:r>
            <a:r>
              <a:rPr lang="zh-CN" altLang="en-US"/>
              <a:t>的</a:t>
            </a:r>
            <a:r>
              <a:rPr lang="en-US" altLang="zh-CN"/>
              <a:t>4</a:t>
            </a:r>
            <a:r>
              <a:rPr lang="zh-CN" altLang="en-US"/>
              <a:t>个纹理参数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32560"/>
            <a:ext cx="9124950" cy="44748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param</a:t>
            </a:r>
            <a:r>
              <a:rPr lang="zh-CN" altLang="en-US"/>
              <a:t>的可选值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1270" y="1329055"/>
            <a:ext cx="964882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纹理参数及其默认值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765" y="2276475"/>
            <a:ext cx="9763125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2445" y="324485"/>
            <a:ext cx="6086475" cy="6000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511030" y="3275965"/>
            <a:ext cx="23088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32 * 32  2^5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128 *   128   </a:t>
            </a:r>
            <a:endParaRPr lang="en-US" altLang="zh-CN"/>
          </a:p>
          <a:p>
            <a:r>
              <a:rPr lang="en-US" altLang="zh-CN"/>
              <a:t>2 ^ </a:t>
            </a:r>
            <a:r>
              <a:rPr lang="zh-CN" altLang="en-US"/>
              <a:t>７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32 *</a:t>
            </a:r>
            <a:r>
              <a:rPr lang="zh-CN" altLang="en-US"/>
              <a:t>１２８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）将纹理图像分配给纹理对象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0" y="1689100"/>
            <a:ext cx="887730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片元着色器执行过程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147060"/>
          </a:xfrm>
        </p:spPr>
        <p:txBody>
          <a:bodyPr>
            <a:norm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482725"/>
            <a:ext cx="11303635" cy="2821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2012950"/>
            <a:ext cx="11303635" cy="282194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820" y="1724025"/>
            <a:ext cx="6943725" cy="340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2510" y="1724025"/>
            <a:ext cx="694372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纹素数据的格式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509395"/>
            <a:ext cx="9439275" cy="2686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0" y="4441190"/>
            <a:ext cx="8260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流明表示我们感知到的物体表面的亮度， 通常使用物体表面红绿蓝颜色分量值的加权平均来计算流明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纹理数据的数据格式</a:t>
            </a:r>
            <a:r>
              <a:rPr lang="en-US" altLang="zh-CN"/>
              <a:t>shu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91995"/>
            <a:ext cx="94964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）将纹理单元传递给片元着色器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690" y="1790700"/>
            <a:ext cx="658177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纹理数据类型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0" y="1329055"/>
            <a:ext cx="786765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05" y="2967355"/>
            <a:ext cx="67437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GLSL ES</a:t>
            </a:r>
            <a:r>
              <a:rPr lang="zh-CN" altLang="en-US">
                <a:sym typeface="+mn-ea"/>
              </a:rPr>
              <a:t>数据类型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739900" y="1499235"/>
          <a:ext cx="8532495" cy="322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835"/>
                <a:gridCol w="2855595"/>
                <a:gridCol w="29330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GLSL ES</a:t>
                      </a:r>
                      <a:r>
                        <a:rPr lang="zh-CN" altLang="en-US"/>
                        <a:t>数据类型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矢量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个浮点数元素的矢量</a:t>
                      </a:r>
                      <a:endParaRPr lang="zh-CN" altLang="en-US"/>
                    </a:p>
                  </a:txBody>
                  <a:tcPr/>
                </a:tc>
              </a:tr>
              <a:tr h="65087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个整形元素的矢量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个布尔值元素的矢量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矩阵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mat2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2*2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3*3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4*4</a:t>
                      </a:r>
                      <a:r>
                        <a:rPr lang="zh-CN" altLang="en-US"/>
                        <a:t>的浮点数元素的矩阵（分别具有</a:t>
                      </a:r>
                      <a:r>
                        <a:rPr lang="en-US" altLang="zh-CN"/>
                        <a:t>4,9,16</a:t>
                      </a:r>
                      <a:r>
                        <a:rPr lang="zh-CN" altLang="en-US"/>
                        <a:t>个元素）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webgl</a:t>
            </a:r>
            <a:r>
              <a:rPr lang="zh-CN" altLang="en-US">
                <a:sym typeface="+mn-ea"/>
              </a:rPr>
              <a:t>中可用的类型化数组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1433830"/>
            <a:ext cx="1143000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几何图形装配和光栅化过程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560" y="1244600"/>
            <a:ext cx="660019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调用片元着色器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1525" y="1584325"/>
            <a:ext cx="643890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光栅概念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620" y="1776730"/>
            <a:ext cx="6276975" cy="942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20" y="2785110"/>
            <a:ext cx="6600825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varying</a:t>
            </a:r>
            <a:r>
              <a:rPr lang="zh-CN" altLang="en-US"/>
              <a:t>变量的行为与内插过程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4385" y="1581150"/>
            <a:ext cx="6343650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741420"/>
          </a:xfrm>
        </p:spPr>
        <p:txBody>
          <a:bodyPr>
            <a:normAutofit/>
          </a:bodyPr>
          <a:p>
            <a:r>
              <a:rPr lang="zh-CN" altLang="en-US"/>
              <a:t>纹理映射就是为图像添加上皮肤，将一张图片</a:t>
            </a:r>
            <a:r>
              <a:rPr lang="en-US" altLang="zh-CN"/>
              <a:t>/</a:t>
            </a:r>
            <a:r>
              <a:rPr lang="zh-CN" altLang="en-US"/>
              <a:t>图像映射到一个几何图形上面去，</a:t>
            </a:r>
            <a:endParaRPr lang="zh-CN" altLang="en-US"/>
          </a:p>
          <a:p>
            <a:r>
              <a:rPr lang="zh-CN" altLang="en-US"/>
              <a:t>即将一张真实世界的图片贴到一个由两个三角形组成的矩形上，这样矩形表面看上去就是这样图片，这张图片也称为纹理图像或纹理。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纹理映射的作用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根据纹理图像，为之前光栅化的每个片元涂上颜色。</a:t>
            </a:r>
            <a:endParaRPr lang="zh-CN" altLang="en-US"/>
          </a:p>
          <a:p>
            <a:r>
              <a:rPr lang="zh-CN" altLang="en-US"/>
              <a:t>组成纹理图像的像素又被称为纹素。</a:t>
            </a:r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1263</Words>
  <Application>WPS 演示</Application>
  <PresentationFormat>宽屏</PresentationFormat>
  <Paragraphs>160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Montserrat Light</vt:lpstr>
      <vt:lpstr>Segoe Print</vt:lpstr>
      <vt:lpstr>Verdana</vt:lpstr>
      <vt:lpstr>Arial Unicode MS</vt:lpstr>
      <vt:lpstr>Calibri</vt:lpstr>
      <vt:lpstr>Office 主题</vt:lpstr>
      <vt:lpstr>WebGL纹理</vt:lpstr>
      <vt:lpstr>02</vt:lpstr>
      <vt:lpstr>片元着色器执行过程</vt:lpstr>
      <vt:lpstr>几何图形装配和光栅化过程</vt:lpstr>
      <vt:lpstr>调用片元着色器</vt:lpstr>
      <vt:lpstr>光栅概念</vt:lpstr>
      <vt:lpstr>varying变量的行为与内插过程</vt:lpstr>
      <vt:lpstr>03</vt:lpstr>
      <vt:lpstr>纹理映射</vt:lpstr>
      <vt:lpstr>纹理映射过程</vt:lpstr>
      <vt:lpstr>纹理坐标</vt:lpstr>
      <vt:lpstr>简单的添加纹理程序</vt:lpstr>
      <vt:lpstr>PowerPoint 演示文稿</vt:lpstr>
      <vt:lpstr>前两步</vt:lpstr>
      <vt:lpstr>3. 设置顶点的纹理坐标</vt:lpstr>
      <vt:lpstr>4.配置和加载纹理</vt:lpstr>
      <vt:lpstr>删除纹理对象</vt:lpstr>
      <vt:lpstr>5. 为webgl配置纹理</vt:lpstr>
      <vt:lpstr>（1）图像延y轴旋转</vt:lpstr>
      <vt:lpstr>（2）激活纹理单元</vt:lpstr>
      <vt:lpstr>webgl系统内部变化</vt:lpstr>
      <vt:lpstr>（3）绑定纹理对象</vt:lpstr>
      <vt:lpstr>系统内部变化</vt:lpstr>
      <vt:lpstr>（4）配置纹理对象</vt:lpstr>
      <vt:lpstr>pname的4个纹理参数</vt:lpstr>
      <vt:lpstr>param的可选值</vt:lpstr>
      <vt:lpstr>纹理参数及其默认值</vt:lpstr>
      <vt:lpstr>效果</vt:lpstr>
      <vt:lpstr>（5）将纹理图像分配给纹理对象</vt:lpstr>
      <vt:lpstr>内部变化</vt:lpstr>
      <vt:lpstr>纹素数据的格式</vt:lpstr>
      <vt:lpstr>纹理数据的数据格式shu</vt:lpstr>
      <vt:lpstr>（6）将纹理单元传递给片元着色器</vt:lpstr>
      <vt:lpstr>纹理数据类型</vt:lpstr>
      <vt:lpstr>GLSL ES数据类型</vt:lpstr>
      <vt:lpstr>webgl中可用的类型化数组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</dc:creator>
  <cp:lastModifiedBy>Administrator</cp:lastModifiedBy>
  <cp:revision>246</cp:revision>
  <dcterms:created xsi:type="dcterms:W3CDTF">2018-08-14T06:54:00Z</dcterms:created>
  <dcterms:modified xsi:type="dcterms:W3CDTF">2019-04-04T09:50:09Z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